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800" r:id="rId2"/>
    <p:sldMasterId id="2147483788" r:id="rId3"/>
    <p:sldMasterId id="2147483776" r:id="rId4"/>
    <p:sldMasterId id="2147483752" r:id="rId5"/>
    <p:sldMasterId id="2147483764" r:id="rId6"/>
  </p:sldMasterIdLst>
  <p:notesMasterIdLst>
    <p:notesMasterId r:id="rId26"/>
  </p:notesMasterIdLst>
  <p:sldIdLst>
    <p:sldId id="282" r:id="rId7"/>
    <p:sldId id="292" r:id="rId8"/>
    <p:sldId id="29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6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74">
          <p15:clr>
            <a:srgbClr val="A4A3A4"/>
          </p15:clr>
        </p15:guide>
        <p15:guide id="2" orient="horz" pos="4100">
          <p15:clr>
            <a:srgbClr val="A4A3A4"/>
          </p15:clr>
        </p15:guide>
        <p15:guide id="3" orient="horz" pos="4225">
          <p15:clr>
            <a:srgbClr val="A4A3A4"/>
          </p15:clr>
        </p15:guide>
        <p15:guide id="4" orient="horz" pos="3805">
          <p15:clr>
            <a:srgbClr val="A4A3A4"/>
          </p15:clr>
        </p15:guide>
        <p15:guide id="5" orient="horz" pos="1356">
          <p15:clr>
            <a:srgbClr val="A4A3A4"/>
          </p15:clr>
        </p15:guide>
        <p15:guide id="6" pos="264">
          <p15:clr>
            <a:srgbClr val="A4A3A4"/>
          </p15:clr>
        </p15:guide>
        <p15:guide id="7" pos="4247">
          <p15:clr>
            <a:srgbClr val="A4A3A4"/>
          </p15:clr>
        </p15:guide>
        <p15:guide id="8" pos="2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395"/>
    <a:srgbClr val="008B60"/>
    <a:srgbClr val="4A56A0"/>
    <a:srgbClr val="5E69AA"/>
    <a:srgbClr val="727BB5"/>
    <a:srgbClr val="AFB4D5"/>
    <a:srgbClr val="9AA1CA"/>
    <a:srgbClr val="ED6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21" autoAdjust="0"/>
    <p:restoredTop sz="94385" autoAdjust="0"/>
  </p:normalViewPr>
  <p:slideViewPr>
    <p:cSldViewPr>
      <p:cViewPr varScale="1">
        <p:scale>
          <a:sx n="96" d="100"/>
          <a:sy n="96" d="100"/>
        </p:scale>
        <p:origin x="78" y="282"/>
      </p:cViewPr>
      <p:guideLst>
        <p:guide orient="horz" pos="3474"/>
        <p:guide orient="horz" pos="4100"/>
        <p:guide orient="horz" pos="4225"/>
        <p:guide orient="horz" pos="3805"/>
        <p:guide orient="horz" pos="1356"/>
        <p:guide pos="264"/>
        <p:guide pos="4247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2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6" rIns="94751" bIns="47376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225F359-4326-460E-BF65-467622655F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89865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6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gray">
          <a:xfrm>
            <a:off x="0" y="6397625"/>
            <a:ext cx="9907588" cy="4572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7" name="Picture 16" descr="Pearson_Bound_Wh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7063" y="6356350"/>
            <a:ext cx="16557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 userDrawn="1"/>
        </p:nvSpPr>
        <p:spPr bwMode="auto">
          <a:xfrm>
            <a:off x="1588" y="6400800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Lever-Duffy and McDonald,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Teaching and Learning with Technology, 5</a:t>
            </a:r>
            <a:r>
              <a:rPr lang="en-US" sz="1200" baseline="30000" dirty="0" smtClean="0">
                <a:solidFill>
                  <a:schemeClr val="bg1"/>
                </a:solidFill>
                <a:latin typeface="Tahoma" pitchFamily="64" charset="0"/>
              </a:rPr>
              <a:t>th</a:t>
            </a:r>
            <a:r>
              <a:rPr lang="en-US" sz="1200" baseline="0" dirty="0" smtClean="0">
                <a:solidFill>
                  <a:schemeClr val="bg1"/>
                </a:solidFill>
                <a:latin typeface="Tahoma" pitchFamily="64" charset="0"/>
              </a:rPr>
              <a:t> Edition</a:t>
            </a:r>
            <a:endParaRPr lang="en-US" sz="1200" dirty="0">
              <a:solidFill>
                <a:schemeClr val="bg1"/>
              </a:solidFill>
              <a:latin typeface="Tahoma" pitchFamily="6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© </a:t>
            </a:r>
            <a:r>
              <a:rPr lang="en-US" sz="1200" dirty="0" smtClean="0">
                <a:solidFill>
                  <a:schemeClr val="bg1"/>
                </a:solidFill>
                <a:latin typeface="Tahoma" pitchFamily="64" charset="0"/>
              </a:rPr>
              <a:t>2015 </a:t>
            </a:r>
            <a:r>
              <a:rPr lang="en-US" sz="1200" dirty="0">
                <a:solidFill>
                  <a:schemeClr val="bg1"/>
                </a:solidFill>
                <a:latin typeface="Tahoma" pitchFamily="64" charset="0"/>
              </a:rPr>
              <a:t>Pearson Education, Inc.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2pPr>
      <a:lvl3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3pPr>
      <a:lvl4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4pPr>
      <a:lvl5pPr algn="l" rtl="0" eaLnBrk="0" fontAlgn="base" hangingPunct="0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5pPr>
      <a:lvl6pPr marL="4572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6pPr>
      <a:lvl7pPr marL="9144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7pPr>
      <a:lvl8pPr marL="13716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8pPr>
      <a:lvl9pPr marL="1828800" algn="l" rtl="0" fontAlgn="base">
        <a:spcBef>
          <a:spcPct val="40000"/>
        </a:spcBef>
        <a:spcAft>
          <a:spcPct val="0"/>
        </a:spcAft>
        <a:defRPr sz="3600" b="1">
          <a:solidFill>
            <a:schemeClr val="tx2"/>
          </a:solidFill>
          <a:latin typeface="Verdana" pitchFamily="64" charset="0"/>
          <a:cs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3175" indent="-1588" algn="l" rtl="0" eaLnBrk="0" fontAlgn="base" hangingPunct="0">
        <a:spcBef>
          <a:spcPct val="0"/>
        </a:spcBef>
        <a:spcAft>
          <a:spcPct val="0"/>
        </a:spcAft>
        <a:buSzPct val="80000"/>
        <a:buFont typeface="Verdana" pitchFamily="64" charset="0"/>
        <a:defRPr sz="2400">
          <a:solidFill>
            <a:schemeClr val="tx1"/>
          </a:solidFill>
          <a:latin typeface="+mn-lt"/>
          <a:cs typeface="+mn-cs"/>
        </a:defRPr>
      </a:lvl2pPr>
      <a:lvl3pPr marL="879475" indent="-16510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243013" indent="-184150" algn="l" rtl="0" eaLnBrk="0" fontAlgn="base" hangingPunct="0">
        <a:spcBef>
          <a:spcPct val="0"/>
        </a:spcBef>
        <a:spcAft>
          <a:spcPct val="0"/>
        </a:spcAft>
        <a:buSzPct val="80000"/>
        <a:buFont typeface="Arial" charset="0"/>
        <a:buChar char="○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34AC-FD2D-4AC5-B06B-76D3B5E8B9D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AA8D-FF8F-4974-B962-CF0EDA5B2C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A1C9-7C9D-4D7E-A818-78AB2D3FA8D4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61D2-E58A-4629-BAFE-892F3CA96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C98C-D54F-469F-ADA6-8397E0FEEDC3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1873-AC62-4DB5-BDE0-44B47D1628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2761-B815-44C1-A00D-46DF93007F5A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E57F-0D84-4148-A161-47DC6FD05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8FF1-A039-48CE-9CBB-18295CC00937}" type="datetimeFigureOut">
              <a:rPr lang="en-US" smtClean="0"/>
              <a:pPr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C27-0EAC-4EAD-9322-02C8CEB3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and Learning</a:t>
            </a:r>
            <a:br>
              <a:rPr lang="en-US" dirty="0" smtClean="0"/>
            </a:br>
            <a:r>
              <a:rPr lang="en-US" dirty="0" smtClean="0"/>
              <a:t>with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12</a:t>
            </a:r>
          </a:p>
          <a:p>
            <a:r>
              <a:rPr lang="en-US" dirty="0" smtClean="0"/>
              <a:t>Technology in Tomorrow’s Schools</a:t>
            </a:r>
          </a:p>
        </p:txBody>
      </p:sp>
      <p:pic>
        <p:nvPicPr>
          <p:cNvPr id="1026" name="Picture 2" descr="Current Cover Image: http://hepm-highered.pearsoned.com/mdb/covers/0/013378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076325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Emerging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Learner Analytics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Data utilized by a lesson gathered, analyzed, and used to predict a lesson's potential success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Similar to targeting customers, instruction is targeted to learners based on data analysis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May be able to create a customized, unique playlist of learning activities for every students using analyzed data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endParaRPr lang="en-US" sz="2200" dirty="0" smtClean="0"/>
          </a:p>
          <a:p>
            <a:pPr marL="1582738" lvl="3" indent="-342900">
              <a:spcBef>
                <a:spcPts val="0"/>
              </a:spcBef>
              <a:buNone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Emerging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3-D Printing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Allows designers to create 3D objects from information created with computer-aided design software and raw materials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Specialized printers can create real objects using layer upon layer plastics or other materials to create complex objects with great detail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Printing requires complex digital directions but online collaborative resources (e.g. Thingiverse) offer a platform to share files as they are developed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For schools, investment in a 3D printer can make models, artifacts, and manipulatives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Horizon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Technologies just being conceptualized or in development; may have prototypes in place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Electronic paper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Made of lightweight and entirely flexible plastic and has both black and white and color display capabilities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Can be folded or rolled up, making it compact and unbreakable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Able to display ebook information or any manner of digital document that is via network or cloud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For schools could replace anything currently paper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Horizon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MOOCs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Free large-scale, open-content, open-access online learning opportunities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Present content by using multimedia and interactivity and building a community of learners around a topic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May enroll thousands of learners, some to explore an area of interest and others completing a course of study to receive a certificate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MIT and Harvard have created Edx, a free system to create and support MOOCs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Horizon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Badges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Visual representation recognizing learning of a specific skill or content 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Offers learners a chance to earn an agreed upon award to see, post, and share online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Mozilla's Open Badges provides a platform to standardize, collect, and share recognition for skills and learning from organizations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Badges can be offered through community organizations, businesses or education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Recognize and repackage skill acquisition for an authentic and complete view of achievement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Teaching in Tomorrow’s Classroom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Model of education must fundamentally change from industrial to 21st century digital society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Standards and Technological Change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Standards help align instruction with the technology skills to produce K-12 students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Emphasis on 4 Cs - Critical thinking, Communication, Collaboration, and Creativity   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Standards (national, state, and local) evolving into those with rich technology requirements for student success a technology-centric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Teaching in Tomorrow’s Classroom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Instruction in the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Classroom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Teaching in the Digital Age moving away from teacher-centric group instruction to technology-rich instruction tailored to individual and collaborative experiences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Model expanding to include hybrid classrooms, flipped classrooms, just-in-time learning, and MOOCs  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Paradigm shift from Industrial Age instruction to Digital Age will change look and function of schools – may no longer be </a:t>
            </a:r>
            <a:r>
              <a:rPr lang="en-US" sz="2200" smtClean="0"/>
              <a:t>brick-and-mortar centered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Becoming an Advocate for Change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Opportunities for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teachers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New pedagogy using new technologies can be developed to improve student learning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Instruction no longer limited by classroom space or school location 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Teaching and learning more relevant as it more closely addresses the needs of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learners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Creative teachers can teach “outside-the-box”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Becoming an Advocate for Change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Challenges for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teachers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New structures, new approaches, and new standards will continue to strain traditional models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Schools must adapt and restructure  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Teachers must prepare for and embrace change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New technology skills, new teaching and learning skills, and new professional mandates need to be addressed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Communities challenged to support, fund, and reward educators and tomorrow's schools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Becoming an Advocate for Change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Change Agent - new role for 21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century educator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Must become a change agent to advocate for needs of 21</a:t>
            </a:r>
            <a:r>
              <a:rPr lang="en-US" sz="2200" b="1" baseline="30000" dirty="0" smtClean="0"/>
              <a:t>st</a:t>
            </a:r>
            <a:r>
              <a:rPr lang="en-US" sz="2200" b="1" dirty="0" smtClean="0"/>
              <a:t> century students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000" b="1" dirty="0" smtClean="0"/>
              <a:t>Need to encourage personal growth in students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000" b="1" dirty="0" smtClean="0"/>
              <a:t>Need to help schools advance education for 21</a:t>
            </a:r>
            <a:r>
              <a:rPr lang="en-US" sz="2000" b="1" baseline="30000" dirty="0" smtClean="0"/>
              <a:t>st</a:t>
            </a:r>
            <a:r>
              <a:rPr lang="en-US" sz="2000" b="1" dirty="0" smtClean="0"/>
              <a:t> century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Educators must become skilled in, managing and promoting technologies not yet invented 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b="1" dirty="0" smtClean="0"/>
              <a:t>Teachers must prepare for and embrace change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Need to advocate for technology-rich schools despite conflicting priorities and tight budgets in order to meet student and society’s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br>
              <a:rPr lang="en-US" sz="2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>
                <a:solidFill>
                  <a:schemeClr val="tx1"/>
                </a:solidFill>
              </a:rPr>
              <a:t>Learning Outcomes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Identify the evolving and emerging technology trends likely to affect schools and classrooms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Examine the ways in which schools are likely to change during the 21st century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Articulate the professional impact of technological change in education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Describe the challenges and opportunities associated with managing technological change in education</a:t>
            </a:r>
          </a:p>
          <a:p>
            <a:pPr marL="342900" lvl="0" indent="-342900">
              <a:spcBef>
                <a:spcPts val="0"/>
              </a:spcBef>
              <a:tabLst>
                <a:tab pos="174625" algn="l"/>
              </a:tabLst>
            </a:pPr>
            <a:endParaRPr lang="en-US" sz="2200" b="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447800"/>
            <a:ext cx="8915400" cy="46783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Evolving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Technologies in use in society but lightly adopted in schools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Augmented Reality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Views of physical world with computer generated augmentation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Often found in apps for mobile devices 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Virtual compass and information added to images of locations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Constellation names and images on night sky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Google Glass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Evolving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Gesture-Based Multitouch Displays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Devices using gesture computing on shared devices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Responds to multiple touch from more than one user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If device includes geomapping, can examine terrain anywhere in the world in 3D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Excellent support for learning for kinesthetic students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Multitouch desks offer interaction and 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Evolving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Cloud Computing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Online network computing that distributes resources and stores files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Subscribed users are charged a per-use basis for resources or a fixed cost for a specific amount of storage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Cloud based applications use a Software as a Service (SaaS) model in which software is online and available via the Internet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Popular service for schools include Drop Box, Google Docs, cloud-based video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Evolving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Cloud Computing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Useful for education since it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Makes applications easily and readily available from a single source to any connected computer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Requires no in house tech service</a:t>
            </a:r>
          </a:p>
          <a:p>
            <a:pPr marL="1582738" lvl="3" indent="-342900">
              <a:spcBef>
                <a:spcPts val="0"/>
              </a:spcBef>
              <a:buFont typeface="Courier New" pitchFamily="49" charset="0"/>
              <a:buChar char="o"/>
              <a:tabLst>
                <a:tab pos="288925" algn="l"/>
                <a:tab pos="8175625" algn="l"/>
              </a:tabLst>
            </a:pPr>
            <a:r>
              <a:rPr lang="en-US" sz="2200" dirty="0" smtClean="0"/>
              <a:t>Levels diversity of apps issues with BYOD programs</a:t>
            </a:r>
          </a:p>
          <a:p>
            <a:pPr marL="1582738" lvl="3" indent="-342900">
              <a:spcBef>
                <a:spcPts val="0"/>
              </a:spcBef>
              <a:buNone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Evolving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Open Content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Content developed through collaboration and interaction through social media rather than by a few knowledgeable authorities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Initially concern over accuracy but enough monitoring and corrects to overcome the concern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Most popular example, Wikipedia, but many other similar open content resources available online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To create a class open content resource, free resources are available to create a classroom platform for collaboration (e.g. Wikispaces Classroom)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endParaRPr lang="en-US" sz="2200" dirty="0" smtClean="0"/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endParaRPr lang="en-US" sz="2200" dirty="0" smtClean="0"/>
          </a:p>
          <a:p>
            <a:pPr marL="1582738" lvl="3" indent="-342900">
              <a:spcBef>
                <a:spcPts val="0"/>
              </a:spcBef>
              <a:buNone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Evolving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Gamification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Game elements added to instructional content to increase motivation and interactivity, encourage creativity, and deepen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Types range from manipulatives (e.g. ATOMs) to complex role-playing games (e.g. World Peace Game) to video-style games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Some free resources enable students to create and share online games (e.g. Scratch)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endParaRPr lang="en-US" sz="2200" dirty="0" smtClean="0"/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endParaRPr lang="en-US" sz="2200" dirty="0" smtClean="0"/>
          </a:p>
          <a:p>
            <a:pPr marL="1582738" lvl="3" indent="-342900">
              <a:spcBef>
                <a:spcPts val="0"/>
              </a:spcBef>
              <a:buNone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Chapter 12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Technology in Tomorrow’s Schools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364395"/>
                </a:solidFill>
              </a:rPr>
              <a:t>Emerging and Evolving Technologies</a:t>
            </a:r>
          </a:p>
          <a:p>
            <a:pPr marL="339725" indent="-342900">
              <a:spcBef>
                <a:spcPts val="0"/>
              </a:spcBef>
              <a:tabLst>
                <a:tab pos="288925" algn="l"/>
                <a:tab pos="8175625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Emerging Technologies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Technologies that are new or used elsewhere but are just making inroads into education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  <a:tabLst>
                <a:tab pos="288925" algn="l"/>
                <a:tab pos="8175625" algn="l"/>
              </a:tabLst>
            </a:pPr>
            <a:r>
              <a:rPr lang="en-US" sz="2200" dirty="0" smtClean="0"/>
              <a:t>Personal Learning Environments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Apply diverse technologies to create a personal online learning space adapted for individual learners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Students create a personal web presence from which to launch their own personal learning experience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r>
              <a:rPr lang="en-US" sz="2200" dirty="0" smtClean="0"/>
              <a:t>May use free open source learning management systems (e.g. Moodle) to create structured space to explore content and demonstrate what they are learning</a:t>
            </a:r>
          </a:p>
          <a:p>
            <a:pPr marL="1219200" lvl="2" indent="-342900">
              <a:spcBef>
                <a:spcPts val="0"/>
              </a:spcBef>
              <a:buFont typeface="Wingdings" pitchFamily="2" charset="2"/>
              <a:buChar char="§"/>
              <a:tabLst>
                <a:tab pos="288925" algn="l"/>
                <a:tab pos="8175625" algn="l"/>
              </a:tabLst>
            </a:pPr>
            <a:endParaRPr lang="en-US" sz="2200" dirty="0" smtClean="0"/>
          </a:p>
          <a:p>
            <a:pPr marL="1582738" lvl="3" indent="-342900">
              <a:spcBef>
                <a:spcPts val="0"/>
              </a:spcBef>
              <a:buNone/>
              <a:tabLst>
                <a:tab pos="288925" algn="l"/>
                <a:tab pos="8175625" algn="l"/>
              </a:tabLst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_Presentation">
  <a:themeElements>
    <a:clrScheme name="Pearson_Presentation 2">
      <a:dk1>
        <a:srgbClr val="000000"/>
      </a:dk1>
      <a:lt1>
        <a:srgbClr val="FBF5EA"/>
      </a:lt1>
      <a:dk2>
        <a:srgbClr val="364395"/>
      </a:dk2>
      <a:lt2>
        <a:srgbClr val="FFFFFF"/>
      </a:lt2>
      <a:accent1>
        <a:srgbClr val="364395"/>
      </a:accent1>
      <a:accent2>
        <a:srgbClr val="5E69AA"/>
      </a:accent2>
      <a:accent3>
        <a:srgbClr val="FDF9F3"/>
      </a:accent3>
      <a:accent4>
        <a:srgbClr val="000000"/>
      </a:accent4>
      <a:accent5>
        <a:srgbClr val="AEB0C8"/>
      </a:accent5>
      <a:accent6>
        <a:srgbClr val="545E9A"/>
      </a:accent6>
      <a:hlink>
        <a:srgbClr val="727BB5"/>
      </a:hlink>
      <a:folHlink>
        <a:srgbClr val="868EBF"/>
      </a:folHlink>
    </a:clrScheme>
    <a:fontScheme name="Pearson_Presentatio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64" charset="0"/>
            <a:cs typeface="Arial" charset="0"/>
          </a:defRPr>
        </a:defPPr>
      </a:lstStyle>
    </a:lnDef>
  </a:objectDefaults>
  <a:extraClrSchemeLst>
    <a:extraClrScheme>
      <a:clrScheme name="Pearson_Presentation 1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9D1348"/>
        </a:accent1>
        <a:accent2>
          <a:srgbClr val="008B5D"/>
        </a:accent2>
        <a:accent3>
          <a:srgbClr val="FDF9F3"/>
        </a:accent3>
        <a:accent4>
          <a:srgbClr val="000000"/>
        </a:accent4>
        <a:accent5>
          <a:srgbClr val="CCAAB1"/>
        </a:accent5>
        <a:accent6>
          <a:srgbClr val="007D53"/>
        </a:accent6>
        <a:hlink>
          <a:srgbClr val="364395"/>
        </a:hlink>
        <a:folHlink>
          <a:srgbClr val="ED6B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arson_Presentation 2">
        <a:dk1>
          <a:srgbClr val="000000"/>
        </a:dk1>
        <a:lt1>
          <a:srgbClr val="FBF5EA"/>
        </a:lt1>
        <a:dk2>
          <a:srgbClr val="364395"/>
        </a:dk2>
        <a:lt2>
          <a:srgbClr val="FFFFFF"/>
        </a:lt2>
        <a:accent1>
          <a:srgbClr val="364395"/>
        </a:accent1>
        <a:accent2>
          <a:srgbClr val="5E69AA"/>
        </a:accent2>
        <a:accent3>
          <a:srgbClr val="FDF9F3"/>
        </a:accent3>
        <a:accent4>
          <a:srgbClr val="000000"/>
        </a:accent4>
        <a:accent5>
          <a:srgbClr val="AEB0C8"/>
        </a:accent5>
        <a:accent6>
          <a:srgbClr val="545E9A"/>
        </a:accent6>
        <a:hlink>
          <a:srgbClr val="727BB5"/>
        </a:hlink>
        <a:folHlink>
          <a:srgbClr val="868E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Pearson_blue</Template>
  <TotalTime>25429</TotalTime>
  <Words>1126</Words>
  <Application>Microsoft Office PowerPoint</Application>
  <PresentationFormat>A4 Paper (210x297 mm)</PresentationFormat>
  <Paragraphs>152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Arial</vt:lpstr>
      <vt:lpstr>Calibri</vt:lpstr>
      <vt:lpstr>Courier New</vt:lpstr>
      <vt:lpstr>Tahoma</vt:lpstr>
      <vt:lpstr>Verdana</vt:lpstr>
      <vt:lpstr>Wingdings</vt:lpstr>
      <vt:lpstr>Pearson_Presentation</vt:lpstr>
      <vt:lpstr>4_Custom Design</vt:lpstr>
      <vt:lpstr>3_Custom Design</vt:lpstr>
      <vt:lpstr>2_Custom Design</vt:lpstr>
      <vt:lpstr>Custom Design</vt:lpstr>
      <vt:lpstr>1_Custom Design</vt:lpstr>
      <vt:lpstr>Teaching and Learning with Technology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  <vt:lpstr>Chapter 12 Technology in Tomorrow’s Schools</vt:lpstr>
    </vt:vector>
  </TitlesOfParts>
  <Company>Pearson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rosimerr</dc:creator>
  <dc:description>Built by: www.mediasterling.com</dc:description>
  <cp:lastModifiedBy>Ginger McKinney</cp:lastModifiedBy>
  <cp:revision>764</cp:revision>
  <dcterms:created xsi:type="dcterms:W3CDTF">2010-11-30T15:25:05Z</dcterms:created>
  <dcterms:modified xsi:type="dcterms:W3CDTF">2015-05-01T12:36:41Z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_version">
    <vt:lpwstr>v1.0.1</vt:lpwstr>
  </property>
</Properties>
</file>